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71" r:id="rId3"/>
    <p:sldId id="270" r:id="rId4"/>
    <p:sldId id="257" r:id="rId5"/>
    <p:sldId id="274" r:id="rId6"/>
    <p:sldId id="266" r:id="rId7"/>
    <p:sldId id="275" r:id="rId8"/>
    <p:sldId id="276" r:id="rId9"/>
    <p:sldId id="268" r:id="rId10"/>
    <p:sldId id="277" r:id="rId11"/>
    <p:sldId id="267" r:id="rId12"/>
    <p:sldId id="273" r:id="rId13"/>
    <p:sldId id="272" r:id="rId14"/>
    <p:sldId id="278" r:id="rId15"/>
    <p:sldId id="279" r:id="rId16"/>
    <p:sldId id="258" r:id="rId17"/>
    <p:sldId id="259" r:id="rId18"/>
    <p:sldId id="300" r:id="rId19"/>
    <p:sldId id="281" r:id="rId20"/>
    <p:sldId id="282" r:id="rId21"/>
    <p:sldId id="260" r:id="rId22"/>
    <p:sldId id="301" r:id="rId23"/>
    <p:sldId id="287" r:id="rId24"/>
    <p:sldId id="295" r:id="rId25"/>
    <p:sldId id="298" r:id="rId26"/>
    <p:sldId id="296" r:id="rId27"/>
    <p:sldId id="297" r:id="rId28"/>
    <p:sldId id="299" r:id="rId29"/>
    <p:sldId id="265" r:id="rId30"/>
    <p:sldId id="280" r:id="rId31"/>
    <p:sldId id="283" r:id="rId32"/>
    <p:sldId id="284" r:id="rId33"/>
    <p:sldId id="285" r:id="rId34"/>
    <p:sldId id="286" r:id="rId35"/>
    <p:sldId id="303" r:id="rId36"/>
    <p:sldId id="289" r:id="rId37"/>
    <p:sldId id="290" r:id="rId38"/>
    <p:sldId id="304" r:id="rId39"/>
    <p:sldId id="291" r:id="rId40"/>
    <p:sldId id="292" r:id="rId41"/>
    <p:sldId id="302" r:id="rId42"/>
    <p:sldId id="293" r:id="rId43"/>
    <p:sldId id="269" r:id="rId44"/>
    <p:sldId id="29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3F4"/>
    <a:srgbClr val="FF0E10"/>
    <a:srgbClr val="BDB1A5"/>
    <a:srgbClr val="A3A3A3"/>
    <a:srgbClr val="A0A0A0"/>
    <a:srgbClr val="A4A4A4"/>
    <a:srgbClr val="8C8C8C"/>
    <a:srgbClr val="8D8D8D"/>
    <a:srgbClr val="A5A5A5"/>
    <a:srgbClr val="2140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68033" autoAdjust="0"/>
  </p:normalViewPr>
  <p:slideViewPr>
    <p:cSldViewPr snapToGrid="0">
      <p:cViewPr varScale="1">
        <p:scale>
          <a:sx n="78" d="100"/>
          <a:sy n="78" d="100"/>
        </p:scale>
        <p:origin x="1836" y="7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1086DA-BAE1-4FA5-9404-58C113B93365}" type="datetimeFigureOut">
              <a:rPr lang="en-US" smtClean="0"/>
              <a:t>3/19/2016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A28B91-3F5C-4DC3-B3CB-B60D0DE1B395}" type="slidenum">
              <a:rPr lang="en-US" smtClean="0"/>
              <a:t>‹#›</a:t>
            </a:fld>
            <a:endParaRPr lang="en-US"/>
          </a:p>
        </p:txBody>
      </p:sp>
    </p:spTree>
    <p:extLst>
      <p:ext uri="{BB962C8B-B14F-4D97-AF65-F5344CB8AC3E}">
        <p14:creationId xmlns:p14="http://schemas.microsoft.com/office/powerpoint/2010/main" val="26712908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bg" dirty="0"/>
              <a:t>Привет, аз съм Марти </a:t>
            </a:r>
            <a:r>
              <a:rPr lang="bg" dirty="0">
                <a:sym typeface="Wingdings" pitchFamily="2" charset="2"/>
              </a:rPr>
              <a:t> занимавам се с дизайн и софтуерна разработка на продукти свързани с хазарт.</a:t>
            </a:r>
          </a:p>
          <a:p>
            <a:r>
              <a:rPr lang="bg" dirty="0">
                <a:sym typeface="Wingdings" pitchFamily="2" charset="2"/>
              </a:rPr>
              <a:t>Днес ще ви разкажа неща свързани с риспонсив дизайн и потребителски изживявания.</a:t>
            </a:r>
          </a:p>
          <a:p>
            <a:r>
              <a:rPr lang="bg-BG" dirty="0"/>
              <a:t>Темата</a:t>
            </a:r>
            <a:r>
              <a:rPr lang="bg-BG" baseline="0" dirty="0"/>
              <a:t> е обширна и ще закачим елементи от много различни аспекти свързани и с двете.</a:t>
            </a:r>
          </a:p>
          <a:p>
            <a:r>
              <a:rPr lang="bg-BG" baseline="0" dirty="0"/>
              <a:t>Чувствайте се свободни да ме прекъсвате и да ми задавате въпроси.</a:t>
            </a:r>
          </a:p>
        </p:txBody>
      </p:sp>
      <p:sp>
        <p:nvSpPr>
          <p:cNvPr id="4" name="Slide Number Placeholder 3"/>
          <p:cNvSpPr>
            <a:spLocks noGrp="1"/>
          </p:cNvSpPr>
          <p:nvPr>
            <p:ph type="sldNum" sz="quarter" idx="10"/>
          </p:nvPr>
        </p:nvSpPr>
        <p:spPr/>
        <p:txBody>
          <a:bodyPr/>
          <a:lstStyle/>
          <a:p>
            <a:fld id="{38A28B91-3F5C-4DC3-B3CB-B60D0DE1B395}" type="slidenum">
              <a:rPr lang="en-US" smtClean="0"/>
              <a:t>1</a:t>
            </a:fld>
            <a:endParaRPr lang="en-US"/>
          </a:p>
        </p:txBody>
      </p:sp>
    </p:spTree>
    <p:extLst>
      <p:ext uri="{BB962C8B-B14F-4D97-AF65-F5344CB8AC3E}">
        <p14:creationId xmlns:p14="http://schemas.microsoft.com/office/powerpoint/2010/main" val="2455219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И все пак … разликата между дизайн и </a:t>
            </a:r>
            <a:r>
              <a:rPr lang="en-US" dirty="0"/>
              <a:t>UX </a:t>
            </a:r>
            <a:r>
              <a:rPr lang="bg-BG" dirty="0"/>
              <a:t>е очевадна </a:t>
            </a:r>
            <a:r>
              <a:rPr lang="bg-BG" dirty="0">
                <a:sym typeface="Wingdings" panose="05000000000000000000" pitchFamily="2" charset="2"/>
              </a:rPr>
              <a:t> </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12</a:t>
            </a:fld>
            <a:endParaRPr lang="en-US"/>
          </a:p>
        </p:txBody>
      </p:sp>
    </p:spTree>
    <p:extLst>
      <p:ext uri="{BB962C8B-B14F-4D97-AF65-F5344CB8AC3E}">
        <p14:creationId xmlns:p14="http://schemas.microsoft.com/office/powerpoint/2010/main" val="3081830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Окей</a:t>
            </a:r>
            <a:r>
              <a:rPr lang="bg-BG" baseline="0" dirty="0"/>
              <a:t> … започваме с малко по-сериозни неща … </a:t>
            </a:r>
          </a:p>
          <a:p>
            <a:endParaRPr lang="bg-BG" baseline="0" dirty="0"/>
          </a:p>
          <a:p>
            <a:r>
              <a:rPr lang="bg-BG" baseline="0" dirty="0"/>
              <a:t>Нека поговорим за това какви видове </a:t>
            </a:r>
            <a:r>
              <a:rPr lang="bg-BG" baseline="0" dirty="0" err="1"/>
              <a:t>риспонсивнес</a:t>
            </a:r>
            <a:r>
              <a:rPr lang="bg-BG" baseline="0" dirty="0"/>
              <a:t> имаме.</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15</a:t>
            </a:fld>
            <a:endParaRPr lang="en-US"/>
          </a:p>
        </p:txBody>
      </p:sp>
    </p:spTree>
    <p:extLst>
      <p:ext uri="{BB962C8B-B14F-4D97-AF65-F5344CB8AC3E}">
        <p14:creationId xmlns:p14="http://schemas.microsoft.com/office/powerpoint/2010/main" val="2575870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16</a:t>
            </a:fld>
            <a:endParaRPr lang="en-US"/>
          </a:p>
        </p:txBody>
      </p:sp>
    </p:spTree>
    <p:extLst>
      <p:ext uri="{BB962C8B-B14F-4D97-AF65-F5344CB8AC3E}">
        <p14:creationId xmlns:p14="http://schemas.microsoft.com/office/powerpoint/2010/main" val="3387827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Когато говорим за комплексен софтуер</a:t>
            </a:r>
            <a:r>
              <a:rPr lang="bg-BG" baseline="0" dirty="0"/>
              <a:t> </a:t>
            </a:r>
            <a:r>
              <a:rPr lang="bg-BG" dirty="0"/>
              <a:t>е добре</a:t>
            </a:r>
            <a:r>
              <a:rPr lang="bg-BG" baseline="0" dirty="0"/>
              <a:t> потребителят да може да постигне едно и също нещо по различни пътища.</a:t>
            </a:r>
          </a:p>
          <a:p>
            <a:r>
              <a:rPr lang="bg-BG" baseline="0" dirty="0"/>
              <a:t>Такъв пример може да ви бъде </a:t>
            </a:r>
            <a:r>
              <a:rPr lang="bg-BG" baseline="0" dirty="0" err="1"/>
              <a:t>Фотошоп</a:t>
            </a:r>
            <a:r>
              <a:rPr lang="bg-BG" baseline="0" dirty="0"/>
              <a:t>..</a:t>
            </a:r>
          </a:p>
          <a:p>
            <a:endParaRPr lang="bg-BG" baseline="0" dirty="0"/>
          </a:p>
          <a:p>
            <a:r>
              <a:rPr lang="bg-BG" dirty="0"/>
              <a:t>Що се отнася до софтуер,</a:t>
            </a:r>
            <a:r>
              <a:rPr lang="bg-BG" baseline="0" dirty="0"/>
              <a:t> в който се прекарват няколко минути между другото – </a:t>
            </a:r>
            <a:r>
              <a:rPr lang="en-US" baseline="0" dirty="0"/>
              <a:t>twitter …</a:t>
            </a:r>
            <a:endParaRPr lang="bg-BG" dirty="0"/>
          </a:p>
          <a:p>
            <a:r>
              <a:rPr lang="bg-BG" dirty="0"/>
              <a:t>Добре</a:t>
            </a:r>
            <a:r>
              <a:rPr lang="bg-BG" baseline="0" dirty="0"/>
              <a:t> е да няма излишни разсейвания! Трябва да имаме ясно изразен път по който да достигнем до единствената главна цел.</a:t>
            </a:r>
          </a:p>
          <a:p>
            <a:endParaRPr lang="bg-BG" baseline="0" dirty="0"/>
          </a:p>
          <a:p>
            <a:r>
              <a:rPr lang="bg-BG" baseline="0" dirty="0"/>
              <a:t>Добре е потребителят малко или много да се чувства сякаш контролира ситуацията.</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17</a:t>
            </a:fld>
            <a:endParaRPr lang="en-US"/>
          </a:p>
        </p:txBody>
      </p:sp>
    </p:spTree>
    <p:extLst>
      <p:ext uri="{BB962C8B-B14F-4D97-AF65-F5344CB8AC3E}">
        <p14:creationId xmlns:p14="http://schemas.microsoft.com/office/powerpoint/2010/main" val="1514333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Добър пример за това са Амазон</a:t>
            </a:r>
          </a:p>
          <a:p>
            <a:endParaRPr lang="bg-BG" dirty="0"/>
          </a:p>
          <a:p>
            <a:r>
              <a:rPr lang="bg-BG" dirty="0"/>
              <a:t>- </a:t>
            </a:r>
            <a:r>
              <a:rPr lang="en-US" dirty="0"/>
              <a:t>One</a:t>
            </a:r>
            <a:r>
              <a:rPr lang="en-US" baseline="0" dirty="0"/>
              <a:t> click buy!</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19</a:t>
            </a:fld>
            <a:endParaRPr lang="en-US"/>
          </a:p>
        </p:txBody>
      </p:sp>
    </p:spTree>
    <p:extLst>
      <p:ext uri="{BB962C8B-B14F-4D97-AF65-F5344CB8AC3E}">
        <p14:creationId xmlns:p14="http://schemas.microsoft.com/office/powerpoint/2010/main" val="2115517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Трябваше</a:t>
            </a:r>
            <a:r>
              <a:rPr lang="bg-BG" baseline="0" dirty="0"/>
              <a:t> да добавят един допълнителен клик, за да може купуването с един клик да стане хит </a:t>
            </a:r>
            <a:r>
              <a:rPr lang="bg-BG" baseline="0" dirty="0">
                <a:sym typeface="Wingdings" panose="05000000000000000000" pitchFamily="2" charset="2"/>
              </a:rPr>
              <a:t></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20</a:t>
            </a:fld>
            <a:endParaRPr lang="en-US"/>
          </a:p>
        </p:txBody>
      </p:sp>
    </p:spTree>
    <p:extLst>
      <p:ext uri="{BB962C8B-B14F-4D97-AF65-F5344CB8AC3E}">
        <p14:creationId xmlns:p14="http://schemas.microsoft.com/office/powerpoint/2010/main" val="26315196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 UI responsiveness</a:t>
            </a:r>
          </a:p>
          <a:p>
            <a:r>
              <a:rPr lang="en-US" dirty="0"/>
              <a:t>- Time, types of time:</a:t>
            </a:r>
            <a:r>
              <a:rPr lang="en-US" baseline="0" dirty="0"/>
              <a:t> </a:t>
            </a:r>
            <a:r>
              <a:rPr lang="en-US" dirty="0"/>
              <a:t>Objective</a:t>
            </a:r>
            <a:r>
              <a:rPr lang="en-US" baseline="0" dirty="0"/>
              <a:t>, </a:t>
            </a:r>
            <a:r>
              <a:rPr lang="en-US" dirty="0"/>
              <a:t>Psychological</a:t>
            </a:r>
          </a:p>
          <a:p>
            <a:r>
              <a:rPr lang="en-US" dirty="0"/>
              <a:t>- Waiting</a:t>
            </a:r>
          </a:p>
          <a:p>
            <a:r>
              <a:rPr lang="en-US" dirty="0"/>
              <a:t>- Performance</a:t>
            </a:r>
          </a:p>
          <a:p>
            <a:r>
              <a:rPr lang="en-US" dirty="0"/>
              <a:t>----</a:t>
            </a:r>
          </a:p>
          <a:p>
            <a:r>
              <a:rPr lang="en-US" dirty="0"/>
              <a:t>- Performance: PC vs Human</a:t>
            </a:r>
          </a:p>
          <a:p>
            <a:pPr marL="0" indent="0">
              <a:buFontTx/>
              <a:buNone/>
            </a:pPr>
            <a:r>
              <a:rPr lang="en-US" dirty="0"/>
              <a:t>- Perceived time</a:t>
            </a:r>
          </a:p>
          <a:p>
            <a:r>
              <a:rPr lang="en-US" dirty="0"/>
              <a:t>	- Active waiting phase</a:t>
            </a:r>
          </a:p>
          <a:p>
            <a:r>
              <a:rPr lang="en-US" dirty="0"/>
              <a:t>	- Passive waiting phase</a:t>
            </a:r>
          </a:p>
          <a:p>
            <a:pPr marL="628650" lvl="1" indent="-171450">
              <a:buFontTx/>
              <a:buChar char="-"/>
            </a:pPr>
            <a:endParaRPr lang="en-US" dirty="0"/>
          </a:p>
          <a:p>
            <a:pPr marL="171450" indent="-171450">
              <a:buFontTx/>
              <a:buChar char="-"/>
            </a:pPr>
            <a:r>
              <a:rPr lang="en-US" dirty="0"/>
              <a:t>Limitations</a:t>
            </a:r>
          </a:p>
          <a:p>
            <a:pPr marL="171450" indent="-171450">
              <a:buFontTx/>
              <a:buChar char="-"/>
            </a:pPr>
            <a:r>
              <a:rPr lang="en-US" dirty="0"/>
              <a:t>Progress indicators</a:t>
            </a:r>
            <a:endParaRPr lang="en-GB" dirty="0"/>
          </a:p>
          <a:p>
            <a:endParaRPr lang="en-GB" dirty="0"/>
          </a:p>
          <a:p>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21</a:t>
            </a:fld>
            <a:endParaRPr lang="en-US"/>
          </a:p>
        </p:txBody>
      </p:sp>
    </p:spTree>
    <p:extLst>
      <p:ext uri="{BB962C8B-B14F-4D97-AF65-F5344CB8AC3E}">
        <p14:creationId xmlns:p14="http://schemas.microsoft.com/office/powerpoint/2010/main" val="3855819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Какво</a:t>
            </a:r>
            <a:r>
              <a:rPr lang="bg-BG" baseline="0" dirty="0"/>
              <a:t> е времето?</a:t>
            </a:r>
          </a:p>
          <a:p>
            <a:pPr marL="171450" indent="-171450">
              <a:buFontTx/>
              <a:buChar char="-"/>
            </a:pPr>
            <a:r>
              <a:rPr lang="bg-BG" baseline="0" dirty="0"/>
              <a:t>Илюзия на човешкият мозък</a:t>
            </a:r>
          </a:p>
          <a:p>
            <a:pPr marL="171450" indent="-171450">
              <a:buFontTx/>
              <a:buChar char="-"/>
            </a:pP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23</a:t>
            </a:fld>
            <a:endParaRPr lang="en-US"/>
          </a:p>
        </p:txBody>
      </p:sp>
    </p:spTree>
    <p:extLst>
      <p:ext uri="{BB962C8B-B14F-4D97-AF65-F5344CB8AC3E}">
        <p14:creationId xmlns:p14="http://schemas.microsoft.com/office/powerpoint/2010/main" val="3235833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171450" indent="-171450">
              <a:buFontTx/>
              <a:buChar char="-"/>
            </a:pPr>
            <a:r>
              <a:rPr lang="bg-BG" dirty="0"/>
              <a:t>Типове време: Обективно, Психологическо</a:t>
            </a:r>
          </a:p>
          <a:p>
            <a:pPr marL="171450" indent="-171450">
              <a:buFontTx/>
              <a:buChar char="-"/>
            </a:pPr>
            <a:r>
              <a:rPr lang="bg-BG" dirty="0"/>
              <a:t>Чакане?!</a:t>
            </a:r>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24</a:t>
            </a:fld>
            <a:endParaRPr lang="en-US"/>
          </a:p>
        </p:txBody>
      </p:sp>
    </p:spTree>
    <p:extLst>
      <p:ext uri="{BB962C8B-B14F-4D97-AF65-F5344CB8AC3E}">
        <p14:creationId xmlns:p14="http://schemas.microsoft.com/office/powerpoint/2010/main" val="1652900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На</a:t>
            </a:r>
            <a:r>
              <a:rPr lang="bg-BG" baseline="0" dirty="0"/>
              <a:t> някой от вас пука ли му колко ресурси и как са разпределени, когато оперирате на компютрите/телефоните си?</a:t>
            </a:r>
          </a:p>
          <a:p>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26</a:t>
            </a:fld>
            <a:endParaRPr lang="en-US"/>
          </a:p>
        </p:txBody>
      </p:sp>
    </p:spTree>
    <p:extLst>
      <p:ext uri="{BB962C8B-B14F-4D97-AF65-F5344CB8AC3E}">
        <p14:creationId xmlns:p14="http://schemas.microsoft.com/office/powerpoint/2010/main" val="514465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b="0" dirty="0"/>
              <a:t>Подход – създаване на</a:t>
            </a:r>
            <a:r>
              <a:rPr lang="bg-BG" b="0" baseline="0" dirty="0"/>
              <a:t> оптимизирани от към визия и </a:t>
            </a:r>
            <a:r>
              <a:rPr lang="bg-BG" b="0" baseline="0" dirty="0" err="1"/>
              <a:t>интеракция</a:t>
            </a:r>
            <a:r>
              <a:rPr lang="bg-BG" b="0" baseline="0" dirty="0"/>
              <a:t> потребителски изживявания.</a:t>
            </a:r>
            <a:endParaRPr lang="bg-BG" b="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Responsive </a:t>
            </a:r>
            <a:r>
              <a:rPr lang="bg-BG" dirty="0"/>
              <a:t>не значи </a:t>
            </a:r>
            <a:r>
              <a:rPr lang="en-US" dirty="0"/>
              <a:t>Usable</a:t>
            </a:r>
          </a:p>
          <a:p>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4</a:t>
            </a:fld>
            <a:endParaRPr lang="en-US"/>
          </a:p>
        </p:txBody>
      </p:sp>
    </p:spTree>
    <p:extLst>
      <p:ext uri="{BB962C8B-B14F-4D97-AF65-F5344CB8AC3E}">
        <p14:creationId xmlns:p14="http://schemas.microsoft.com/office/powerpoint/2010/main" val="13986834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Любимата</a:t>
            </a:r>
            <a:r>
              <a:rPr lang="bg-BG" baseline="0" dirty="0"/>
              <a:t> ми част, с най-забавните елементи…</a:t>
            </a:r>
          </a:p>
          <a:p>
            <a:r>
              <a:rPr lang="bg-BG" baseline="0" dirty="0"/>
              <a:t>Тук се правят най-много грешки:</a:t>
            </a:r>
          </a:p>
          <a:p>
            <a:pPr marL="171450" indent="-171450">
              <a:buFontTx/>
              <a:buChar char="-"/>
            </a:pPr>
            <a:r>
              <a:rPr lang="bg-BG" baseline="0" dirty="0"/>
              <a:t>Стратегически</a:t>
            </a:r>
          </a:p>
          <a:p>
            <a:pPr marL="171450" indent="-171450">
              <a:buFontTx/>
              <a:buChar char="-"/>
            </a:pPr>
            <a:r>
              <a:rPr lang="bg-BG" baseline="0" dirty="0"/>
              <a:t>Дизайнерски</a:t>
            </a:r>
          </a:p>
          <a:p>
            <a:pPr marL="171450" indent="-171450">
              <a:buFontTx/>
              <a:buChar char="-"/>
            </a:pPr>
            <a:r>
              <a:rPr lang="bg-BG" baseline="0" dirty="0" err="1"/>
              <a:t>Имплементационни</a:t>
            </a:r>
            <a:r>
              <a:rPr lang="bg-BG" baseline="0" dirty="0"/>
              <a:t> …</a:t>
            </a:r>
          </a:p>
          <a:p>
            <a:pPr marL="171450" indent="-171450">
              <a:buFontTx/>
              <a:buChar char="-"/>
            </a:pPr>
            <a:endParaRPr lang="bg-BG" baseline="0" dirty="0"/>
          </a:p>
          <a:p>
            <a:pPr marL="0" indent="0">
              <a:buFontTx/>
              <a:buNone/>
            </a:pPr>
            <a:r>
              <a:rPr lang="bg-BG" baseline="0" dirty="0"/>
              <a:t>Обожавам това!</a:t>
            </a:r>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29</a:t>
            </a:fld>
            <a:endParaRPr lang="en-US"/>
          </a:p>
        </p:txBody>
      </p:sp>
    </p:spTree>
    <p:extLst>
      <p:ext uri="{BB962C8B-B14F-4D97-AF65-F5344CB8AC3E}">
        <p14:creationId xmlns:p14="http://schemas.microsoft.com/office/powerpoint/2010/main" val="3522760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30</a:t>
            </a:fld>
            <a:endParaRPr lang="en-US"/>
          </a:p>
        </p:txBody>
      </p:sp>
    </p:spTree>
    <p:extLst>
      <p:ext uri="{BB962C8B-B14F-4D97-AF65-F5344CB8AC3E}">
        <p14:creationId xmlns:p14="http://schemas.microsoft.com/office/powerpoint/2010/main" val="25875098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Simple vs Simple looking</a:t>
            </a:r>
          </a:p>
          <a:p>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35</a:t>
            </a:fld>
            <a:endParaRPr lang="en-US"/>
          </a:p>
        </p:txBody>
      </p:sp>
    </p:spTree>
    <p:extLst>
      <p:ext uri="{BB962C8B-B14F-4D97-AF65-F5344CB8AC3E}">
        <p14:creationId xmlns:p14="http://schemas.microsoft.com/office/powerpoint/2010/main" val="14352103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Тази</a:t>
            </a:r>
            <a:r>
              <a:rPr lang="bg-BG" baseline="0" dirty="0"/>
              <a:t> анимация показва нагледно всичко което не е наред с концепцията, която повечето хора разбират когато се чуе думичката </a:t>
            </a:r>
            <a:r>
              <a:rPr lang="bg-BG" baseline="0" dirty="0" err="1"/>
              <a:t>риспонсив</a:t>
            </a:r>
            <a:r>
              <a:rPr lang="bg-BG" baseline="0" dirty="0"/>
              <a:t>.</a:t>
            </a:r>
            <a:endParaRPr lang="bg-BG" dirty="0"/>
          </a:p>
          <a:p>
            <a:endParaRPr lang="bg-BG" dirty="0"/>
          </a:p>
          <a:p>
            <a:r>
              <a:rPr lang="bg-BG" dirty="0" err="1"/>
              <a:t>Добрееем</a:t>
            </a:r>
            <a:r>
              <a:rPr lang="bg-BG" dirty="0"/>
              <a:t>, това е супер </a:t>
            </a:r>
            <a:r>
              <a:rPr lang="bg-BG" dirty="0" err="1"/>
              <a:t>риспонсив</a:t>
            </a:r>
            <a:r>
              <a:rPr lang="bg-BG" dirty="0"/>
              <a:t>, обаче освен да ви накара да се</a:t>
            </a:r>
            <a:r>
              <a:rPr lang="bg-BG" baseline="0" dirty="0"/>
              <a:t> посмеете/кискате, не виждам особен ефект от него.</a:t>
            </a:r>
          </a:p>
          <a:p>
            <a:endParaRPr lang="bg-BG" baseline="0" dirty="0"/>
          </a:p>
          <a:p>
            <a:r>
              <a:rPr lang="bg-BG" baseline="0" dirty="0"/>
              <a:t>Повечето хора разбират под </a:t>
            </a:r>
            <a:r>
              <a:rPr lang="bg-BG" baseline="0" dirty="0" err="1"/>
              <a:t>риспонсив</a:t>
            </a:r>
            <a:r>
              <a:rPr lang="bg-BG" baseline="0" dirty="0"/>
              <a:t> точно този тип поведение на един софтуерен продукт.</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5</a:t>
            </a:fld>
            <a:endParaRPr lang="en-US"/>
          </a:p>
        </p:txBody>
      </p:sp>
    </p:spTree>
    <p:extLst>
      <p:ext uri="{BB962C8B-B14F-4D97-AF65-F5344CB8AC3E}">
        <p14:creationId xmlns:p14="http://schemas.microsoft.com/office/powerpoint/2010/main" val="366388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dirty="0"/>
              <a:t>Леснотата на ползване и научаване на изделие</a:t>
            </a:r>
            <a:r>
              <a:rPr lang="bg-BG" baseline="0" dirty="0"/>
              <a:t> направено от човек.</a:t>
            </a:r>
            <a:endParaRPr lang="bg-BG"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bg-BG" dirty="0"/>
              <a:t>Някой</a:t>
            </a:r>
            <a:r>
              <a:rPr lang="bg-BG" baseline="0" dirty="0"/>
              <a:t> нагласял ли е от онези тънките щори?</a:t>
            </a:r>
            <a:endParaRPr lang="en-GB" dirty="0"/>
          </a:p>
          <a:p>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6</a:t>
            </a:fld>
            <a:endParaRPr lang="en-US"/>
          </a:p>
        </p:txBody>
      </p:sp>
    </p:spTree>
    <p:extLst>
      <p:ext uri="{BB962C8B-B14F-4D97-AF65-F5344CB8AC3E}">
        <p14:creationId xmlns:p14="http://schemas.microsoft.com/office/powerpoint/2010/main" val="1777513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Сигурен</a:t>
            </a:r>
            <a:r>
              <a:rPr lang="bg-BG" baseline="0" dirty="0"/>
              <a:t> съм че всеки един от вас се е сблъсквал с това наказание – да нагласи този тип щора.</a:t>
            </a:r>
          </a:p>
          <a:p>
            <a:endParaRPr lang="bg-BG" baseline="0" dirty="0"/>
          </a:p>
          <a:p>
            <a:r>
              <a:rPr lang="bg-BG" dirty="0"/>
              <a:t>Обикновено</a:t>
            </a:r>
            <a:r>
              <a:rPr lang="bg-BG" baseline="0" dirty="0"/>
              <a:t> има само един единствен начин, по който може да се постигне желаният ефект.</a:t>
            </a:r>
          </a:p>
          <a:p>
            <a:endParaRPr lang="bg-BG" baseline="0" dirty="0"/>
          </a:p>
          <a:p>
            <a:r>
              <a:rPr lang="bg-BG" baseline="0" dirty="0"/>
              <a:t>Имаме същите в офиса, никой не смее да ги пипне </a:t>
            </a:r>
            <a:r>
              <a:rPr lang="bg-BG" baseline="0" dirty="0">
                <a:sym typeface="Wingdings" panose="05000000000000000000" pitchFamily="2" charset="2"/>
              </a:rPr>
              <a:t> </a:t>
            </a:r>
          </a:p>
          <a:p>
            <a:endParaRPr lang="bg-BG" baseline="0" dirty="0">
              <a:sym typeface="Wingdings" panose="05000000000000000000" pitchFamily="2" charset="2"/>
            </a:endParaRPr>
          </a:p>
          <a:p>
            <a:r>
              <a:rPr lang="bg-BG" baseline="0" dirty="0">
                <a:sym typeface="Wingdings" panose="05000000000000000000" pitchFamily="2" charset="2"/>
              </a:rPr>
              <a:t>Обикновено това че нещо е </a:t>
            </a:r>
            <a:r>
              <a:rPr lang="en-US" baseline="0" dirty="0">
                <a:sym typeface="Wingdings" panose="05000000000000000000" pitchFamily="2" charset="2"/>
              </a:rPr>
              <a:t>Usable …. </a:t>
            </a:r>
            <a:r>
              <a:rPr lang="bg-BG" baseline="0" dirty="0">
                <a:sym typeface="Wingdings" panose="05000000000000000000" pitchFamily="2" charset="2"/>
              </a:rPr>
              <a:t>Не означава че е </a:t>
            </a:r>
            <a:r>
              <a:rPr lang="en-US" baseline="0" dirty="0">
                <a:sym typeface="Wingdings" panose="05000000000000000000" pitchFamily="2" charset="2"/>
              </a:rPr>
              <a:t>accessible </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7</a:t>
            </a:fld>
            <a:endParaRPr lang="en-US"/>
          </a:p>
        </p:txBody>
      </p:sp>
    </p:spTree>
    <p:extLst>
      <p:ext uri="{BB962C8B-B14F-4D97-AF65-F5344CB8AC3E}">
        <p14:creationId xmlns:p14="http://schemas.microsoft.com/office/powerpoint/2010/main" val="2419688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en-US" dirty="0"/>
              <a:t>Usable</a:t>
            </a:r>
            <a:r>
              <a:rPr lang="en-US" baseline="0" dirty="0"/>
              <a:t> … </a:t>
            </a:r>
            <a:r>
              <a:rPr lang="bg-BG" baseline="0" dirty="0"/>
              <a:t>не значи </a:t>
            </a:r>
            <a:r>
              <a:rPr lang="en-US" baseline="0" dirty="0"/>
              <a:t>Accessible </a:t>
            </a:r>
            <a:r>
              <a:rPr lang="en-US" baseline="0" dirty="0">
                <a:sym typeface="Wingdings" panose="05000000000000000000" pitchFamily="2" charset="2"/>
              </a:rPr>
              <a:t> </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8</a:t>
            </a:fld>
            <a:endParaRPr lang="en-US"/>
          </a:p>
        </p:txBody>
      </p:sp>
    </p:spTree>
    <p:extLst>
      <p:ext uri="{BB962C8B-B14F-4D97-AF65-F5344CB8AC3E}">
        <p14:creationId xmlns:p14="http://schemas.microsoft.com/office/powerpoint/2010/main" val="3240617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bg-BG" dirty="0"/>
              <a:t>Дизайн на продукти, устройства,</a:t>
            </a:r>
            <a:r>
              <a:rPr lang="bg-BG" baseline="0" dirty="0"/>
              <a:t> услуги и други, за хора с някаква степен на инвалидност. Концепцията предполага осигуряването на директен достъп и достъп чрез помощна технология.</a:t>
            </a:r>
            <a:endParaRPr lang="bg-BG"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Responsive + Usable + Accessible …. </a:t>
            </a:r>
            <a:endParaRPr lang="en-GB" dirty="0"/>
          </a:p>
          <a:p>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9</a:t>
            </a:fld>
            <a:endParaRPr lang="en-US"/>
          </a:p>
        </p:txBody>
      </p:sp>
    </p:spTree>
    <p:extLst>
      <p:ext uri="{BB962C8B-B14F-4D97-AF65-F5344CB8AC3E}">
        <p14:creationId xmlns:p14="http://schemas.microsoft.com/office/powerpoint/2010/main" val="198811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r>
              <a:rPr lang="bg-BG" dirty="0"/>
              <a:t>Хубаво</a:t>
            </a:r>
            <a:r>
              <a:rPr lang="bg-BG" baseline="0" dirty="0"/>
              <a:t> е да се сещаме за тези хора от време на време </a:t>
            </a:r>
            <a:r>
              <a:rPr lang="bg-BG" baseline="0" dirty="0">
                <a:sym typeface="Wingdings" panose="05000000000000000000" pitchFamily="2" charset="2"/>
              </a:rPr>
              <a:t> </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10</a:t>
            </a:fld>
            <a:endParaRPr lang="en-US"/>
          </a:p>
        </p:txBody>
      </p:sp>
    </p:spTree>
    <p:extLst>
      <p:ext uri="{BB962C8B-B14F-4D97-AF65-F5344CB8AC3E}">
        <p14:creationId xmlns:p14="http://schemas.microsoft.com/office/powerpoint/2010/main" val="585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Контейнер за изображение на слайда 1"/>
          <p:cNvSpPr>
            <a:spLocks noGrp="1" noRot="1" noChangeAspect="1"/>
          </p:cNvSpPr>
          <p:nvPr>
            <p:ph type="sldImg"/>
          </p:nvPr>
        </p:nvSpPr>
        <p:spPr/>
      </p:sp>
      <p:sp>
        <p:nvSpPr>
          <p:cNvPr id="3" name="Контейнер за бележки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UX</a:t>
            </a:r>
            <a:r>
              <a:rPr lang="en-US" dirty="0"/>
              <a:t> refers to a person's emotions and attitudes about using a particular product, system or service.</a:t>
            </a:r>
            <a:endParaRPr lang="en-GB" dirty="0"/>
          </a:p>
          <a:p>
            <a:endParaRPr lang="en-US" dirty="0"/>
          </a:p>
          <a:p>
            <a:r>
              <a:rPr lang="en-US" dirty="0"/>
              <a:t>UX </a:t>
            </a:r>
            <a:r>
              <a:rPr lang="bg-BG" dirty="0"/>
              <a:t>е</a:t>
            </a:r>
            <a:r>
              <a:rPr lang="bg-BG" baseline="0" dirty="0"/>
              <a:t> изцяло свързан с емоция.</a:t>
            </a:r>
          </a:p>
          <a:p>
            <a:endParaRPr lang="bg-BG" baseline="0" dirty="0"/>
          </a:p>
          <a:p>
            <a:r>
              <a:rPr lang="bg-BG" baseline="0" dirty="0"/>
              <a:t>Кофти емоции, хубави емоции.</a:t>
            </a:r>
            <a:endParaRPr lang="bg-BG" dirty="0"/>
          </a:p>
        </p:txBody>
      </p:sp>
      <p:sp>
        <p:nvSpPr>
          <p:cNvPr id="4" name="Контейнер за номер на слайда 3"/>
          <p:cNvSpPr>
            <a:spLocks noGrp="1"/>
          </p:cNvSpPr>
          <p:nvPr>
            <p:ph type="sldNum" sz="quarter" idx="10"/>
          </p:nvPr>
        </p:nvSpPr>
        <p:spPr/>
        <p:txBody>
          <a:bodyPr/>
          <a:lstStyle/>
          <a:p>
            <a:fld id="{38A28B91-3F5C-4DC3-B3CB-B60D0DE1B395}" type="slidenum">
              <a:rPr lang="en-US" smtClean="0"/>
              <a:t>11</a:t>
            </a:fld>
            <a:endParaRPr lang="en-US"/>
          </a:p>
        </p:txBody>
      </p:sp>
    </p:spTree>
    <p:extLst>
      <p:ext uri="{BB962C8B-B14F-4D97-AF65-F5344CB8AC3E}">
        <p14:creationId xmlns:p14="http://schemas.microsoft.com/office/powerpoint/2010/main" val="7741516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B47D966-FDE2-46A5-B4C4-126E00C06E4A}" type="datetimeFigureOut">
              <a:rPr lang="en-GB" smtClean="0"/>
              <a:t>19/03/2016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3682566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B47D966-FDE2-46A5-B4C4-126E00C06E4A}" type="datetimeFigureOut">
              <a:rPr lang="en-GB" smtClean="0"/>
              <a:t>19/03/2016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291424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B47D966-FDE2-46A5-B4C4-126E00C06E4A}" type="datetimeFigureOut">
              <a:rPr lang="en-GB" smtClean="0"/>
              <a:t>19/03/2016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823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B47D966-FDE2-46A5-B4C4-126E00C06E4A}" type="datetimeFigureOut">
              <a:rPr lang="en-GB" smtClean="0"/>
              <a:t>19/03/2016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26387901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B47D966-FDE2-46A5-B4C4-126E00C06E4A}" type="datetimeFigureOut">
              <a:rPr lang="en-GB" smtClean="0"/>
              <a:t>19/03/2016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3820140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B47D966-FDE2-46A5-B4C4-126E00C06E4A}" type="datetimeFigureOut">
              <a:rPr lang="en-GB" smtClean="0"/>
              <a:t>19/03/2016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1703651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B47D966-FDE2-46A5-B4C4-126E00C06E4A}" type="datetimeFigureOut">
              <a:rPr lang="en-GB" smtClean="0"/>
              <a:t>19/03/2016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1765861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B47D966-FDE2-46A5-B4C4-126E00C06E4A}" type="datetimeFigureOut">
              <a:rPr lang="en-GB" smtClean="0"/>
              <a:t>19/03/2016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575995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47D966-FDE2-46A5-B4C4-126E00C06E4A}" type="datetimeFigureOut">
              <a:rPr lang="en-GB" smtClean="0"/>
              <a:t>19/03/2016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3895564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47D966-FDE2-46A5-B4C4-126E00C06E4A}" type="datetimeFigureOut">
              <a:rPr lang="en-GB" smtClean="0"/>
              <a:t>19/03/2016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4269612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B47D966-FDE2-46A5-B4C4-126E00C06E4A}" type="datetimeFigureOut">
              <a:rPr lang="en-GB" smtClean="0"/>
              <a:t>19/03/2016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54680C-061A-44A7-AF67-8AECB2C160C1}" type="slidenum">
              <a:rPr lang="en-GB" smtClean="0"/>
              <a:t>‹#›</a:t>
            </a:fld>
            <a:endParaRPr lang="en-GB"/>
          </a:p>
        </p:txBody>
      </p:sp>
    </p:spTree>
    <p:extLst>
      <p:ext uri="{BB962C8B-B14F-4D97-AF65-F5344CB8AC3E}">
        <p14:creationId xmlns:p14="http://schemas.microsoft.com/office/powerpoint/2010/main" val="357056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47D966-FDE2-46A5-B4C4-126E00C06E4A}" type="datetimeFigureOut">
              <a:rPr lang="en-GB" smtClean="0"/>
              <a:t>19/03/2016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54680C-061A-44A7-AF67-8AECB2C160C1}" type="slidenum">
              <a:rPr lang="en-GB" smtClean="0"/>
              <a:t>‹#›</a:t>
            </a:fld>
            <a:endParaRPr lang="en-GB"/>
          </a:p>
        </p:txBody>
      </p:sp>
    </p:spTree>
    <p:extLst>
      <p:ext uri="{BB962C8B-B14F-4D97-AF65-F5344CB8AC3E}">
        <p14:creationId xmlns:p14="http://schemas.microsoft.com/office/powerpoint/2010/main" val="2714634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gif"/></Relationships>
</file>

<file path=ppt/slides/_rels/slide3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Responsive &amp; UX</a:t>
            </a:r>
            <a:endParaRPr lang="en-GB" dirty="0"/>
          </a:p>
        </p:txBody>
      </p:sp>
      <p:sp>
        <p:nvSpPr>
          <p:cNvPr id="3" name="Subtitle 2"/>
          <p:cNvSpPr>
            <a:spLocks noGrp="1"/>
          </p:cNvSpPr>
          <p:nvPr>
            <p:ph type="subTitle" idx="1"/>
          </p:nvPr>
        </p:nvSpPr>
        <p:spPr/>
        <p:txBody>
          <a:bodyPr/>
          <a:lstStyle/>
          <a:p>
            <a:r>
              <a:rPr lang="en-US" dirty="0"/>
              <a:t>a crash course</a:t>
            </a:r>
            <a:endParaRPr lang="en-GB" dirty="0"/>
          </a:p>
        </p:txBody>
      </p:sp>
    </p:spTree>
    <p:extLst>
      <p:ext uri="{BB962C8B-B14F-4D97-AF65-F5344CB8AC3E}">
        <p14:creationId xmlns:p14="http://schemas.microsoft.com/office/powerpoint/2010/main" val="289924734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370621224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User experience</a:t>
            </a:r>
          </a:p>
        </p:txBody>
      </p:sp>
      <p:sp>
        <p:nvSpPr>
          <p:cNvPr id="3" name="Content Placeholder 2"/>
          <p:cNvSpPr>
            <a:spLocks noGrp="1"/>
          </p:cNvSpPr>
          <p:nvPr>
            <p:ph idx="1"/>
          </p:nvPr>
        </p:nvSpPr>
        <p:spPr/>
        <p:txBody>
          <a:bodyPr/>
          <a:lstStyle/>
          <a:p>
            <a:pPr marL="0" indent="0">
              <a:buNone/>
            </a:pPr>
            <a:r>
              <a:rPr lang="en-US" b="1" dirty="0"/>
              <a:t>UX</a:t>
            </a:r>
            <a:r>
              <a:rPr lang="en-US" dirty="0"/>
              <a:t> refers to a person's emotions and attitudes about using a particular product, system or service.</a:t>
            </a:r>
            <a:endParaRPr lang="en-GB" dirty="0"/>
          </a:p>
        </p:txBody>
      </p:sp>
    </p:spTree>
    <p:extLst>
      <p:ext uri="{BB962C8B-B14F-4D97-AF65-F5344CB8AC3E}">
        <p14:creationId xmlns:p14="http://schemas.microsoft.com/office/powerpoint/2010/main" val="22069482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5648004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12192000" cy="9144000"/>
          </a:xfrm>
          <a:prstGeom prst="rect">
            <a:avLst/>
          </a:prstGeom>
        </p:spPr>
      </p:pic>
    </p:spTree>
    <p:extLst>
      <p:ext uri="{BB962C8B-B14F-4D97-AF65-F5344CB8AC3E}">
        <p14:creationId xmlns:p14="http://schemas.microsoft.com/office/powerpoint/2010/main" val="412110749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7150"/>
            <a:ext cx="12192000" cy="6972300"/>
          </a:xfrm>
          <a:prstGeom prst="rect">
            <a:avLst/>
          </a:prstGeom>
        </p:spPr>
      </p:pic>
    </p:spTree>
    <p:extLst>
      <p:ext uri="{BB962C8B-B14F-4D97-AF65-F5344CB8AC3E}">
        <p14:creationId xmlns:p14="http://schemas.microsoft.com/office/powerpoint/2010/main" val="263476059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53" y="-10584"/>
            <a:ext cx="13527107" cy="6879169"/>
          </a:xfrm>
          <a:prstGeom prst="rect">
            <a:avLst/>
          </a:prstGeom>
        </p:spPr>
      </p:pic>
    </p:spTree>
    <p:extLst>
      <p:ext uri="{BB962C8B-B14F-4D97-AF65-F5344CB8AC3E}">
        <p14:creationId xmlns:p14="http://schemas.microsoft.com/office/powerpoint/2010/main" val="327563699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responsiveness</a:t>
            </a:r>
            <a:endParaRPr lang="en-GB" dirty="0"/>
          </a:p>
        </p:txBody>
      </p:sp>
      <p:sp>
        <p:nvSpPr>
          <p:cNvPr id="3" name="Content Placeholder 2"/>
          <p:cNvSpPr>
            <a:spLocks noGrp="1"/>
          </p:cNvSpPr>
          <p:nvPr>
            <p:ph idx="1"/>
          </p:nvPr>
        </p:nvSpPr>
        <p:spPr/>
        <p:txBody>
          <a:bodyPr/>
          <a:lstStyle/>
          <a:p>
            <a:r>
              <a:rPr lang="en-US" dirty="0"/>
              <a:t>User interaction</a:t>
            </a:r>
          </a:p>
          <a:p>
            <a:r>
              <a:rPr lang="en-US" dirty="0"/>
              <a:t>Perceived responsiveness</a:t>
            </a:r>
          </a:p>
          <a:p>
            <a:r>
              <a:rPr lang="en-US" dirty="0"/>
              <a:t>Content adaptation</a:t>
            </a:r>
            <a:endParaRPr lang="en-GB" dirty="0"/>
          </a:p>
        </p:txBody>
      </p:sp>
    </p:spTree>
    <p:extLst>
      <p:ext uri="{BB962C8B-B14F-4D97-AF65-F5344CB8AC3E}">
        <p14:creationId xmlns:p14="http://schemas.microsoft.com/office/powerpoint/2010/main" val="164676254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interaction</a:t>
            </a:r>
            <a:endParaRPr lang="en-GB" dirty="0"/>
          </a:p>
        </p:txBody>
      </p:sp>
    </p:spTree>
    <p:extLst>
      <p:ext uri="{BB962C8B-B14F-4D97-AF65-F5344CB8AC3E}">
        <p14:creationId xmlns:p14="http://schemas.microsoft.com/office/powerpoint/2010/main" val="261039504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stack.imgur.com/5mur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124" y="1183675"/>
            <a:ext cx="10857753" cy="449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56921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7448"/>
            <a:ext cx="12192000" cy="5023104"/>
          </a:xfrm>
          <a:prstGeom prst="rect">
            <a:avLst/>
          </a:prstGeom>
        </p:spPr>
      </p:pic>
    </p:spTree>
    <p:extLst>
      <p:ext uri="{BB962C8B-B14F-4D97-AF65-F5344CB8AC3E}">
        <p14:creationId xmlns:p14="http://schemas.microsoft.com/office/powerpoint/2010/main" val="163393844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онтейнер за съдържание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449" y="2357438"/>
            <a:ext cx="2143125" cy="2143125"/>
          </a:xfrm>
        </p:spPr>
      </p:pic>
      <p:pic>
        <p:nvPicPr>
          <p:cNvPr id="5" name="Картина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810" y="1997022"/>
            <a:ext cx="2872235" cy="2863957"/>
          </a:xfrm>
          <a:prstGeom prst="rect">
            <a:avLst/>
          </a:prstGeom>
        </p:spPr>
      </p:pic>
      <p:pic>
        <p:nvPicPr>
          <p:cNvPr id="6" name="Картина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450" y="2286586"/>
            <a:ext cx="3040647" cy="2284829"/>
          </a:xfrm>
          <a:prstGeom prst="rect">
            <a:avLst/>
          </a:prstGeom>
        </p:spPr>
      </p:pic>
      <p:pic>
        <p:nvPicPr>
          <p:cNvPr id="7" name="Картина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9097" y="2185433"/>
            <a:ext cx="3512903" cy="2487135"/>
          </a:xfrm>
          <a:prstGeom prst="rect">
            <a:avLst/>
          </a:prstGeom>
        </p:spPr>
      </p:pic>
    </p:spTree>
    <p:extLst>
      <p:ext uri="{BB962C8B-B14F-4D97-AF65-F5344CB8AC3E}">
        <p14:creationId xmlns:p14="http://schemas.microsoft.com/office/powerpoint/2010/main" val="175469130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058" y="359827"/>
            <a:ext cx="4130210" cy="6138347"/>
          </a:xfrm>
          <a:prstGeom prst="rect">
            <a:avLst/>
          </a:prstGeom>
        </p:spPr>
      </p:pic>
      <p:pic>
        <p:nvPicPr>
          <p:cNvPr id="5" name="Картина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732" y="2469946"/>
            <a:ext cx="4910359" cy="1918109"/>
          </a:xfrm>
          <a:prstGeom prst="rect">
            <a:avLst/>
          </a:prstGeom>
        </p:spPr>
      </p:pic>
    </p:spTree>
    <p:extLst>
      <p:ext uri="{BB962C8B-B14F-4D97-AF65-F5344CB8AC3E}">
        <p14:creationId xmlns:p14="http://schemas.microsoft.com/office/powerpoint/2010/main" val="56710483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responsiveness</a:t>
            </a:r>
            <a:endParaRPr lang="en-GB" dirty="0"/>
          </a:p>
        </p:txBody>
      </p:sp>
      <p:sp>
        <p:nvSpPr>
          <p:cNvPr id="3" name="Content Placeholder 2"/>
          <p:cNvSpPr>
            <a:spLocks noGrp="1"/>
          </p:cNvSpPr>
          <p:nvPr>
            <p:ph idx="1"/>
          </p:nvPr>
        </p:nvSpPr>
        <p:spPr/>
        <p:txBody>
          <a:bodyPr/>
          <a:lstStyle/>
          <a:p>
            <a:r>
              <a:rPr lang="en-US" dirty="0"/>
              <a:t>Perception of time</a:t>
            </a:r>
          </a:p>
          <a:p>
            <a:r>
              <a:rPr lang="en-US" dirty="0"/>
              <a:t>Perception management</a:t>
            </a:r>
          </a:p>
        </p:txBody>
      </p:sp>
    </p:spTree>
    <p:extLst>
      <p:ext uri="{BB962C8B-B14F-4D97-AF65-F5344CB8AC3E}">
        <p14:creationId xmlns:p14="http://schemas.microsoft.com/office/powerpoint/2010/main" val="150958472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i.stack.imgur.com/6glv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294" y="1026411"/>
            <a:ext cx="8253412" cy="4805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83733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750" y="-211754"/>
            <a:ext cx="10096500" cy="6858000"/>
          </a:xfrm>
          <a:prstGeom prst="rect">
            <a:avLst/>
          </a:prstGeom>
        </p:spPr>
      </p:pic>
    </p:spTree>
    <p:extLst>
      <p:ext uri="{BB962C8B-B14F-4D97-AF65-F5344CB8AC3E}">
        <p14:creationId xmlns:p14="http://schemas.microsoft.com/office/powerpoint/2010/main" val="284921271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3559" y="0"/>
            <a:ext cx="9644882" cy="6858000"/>
          </a:xfrm>
          <a:prstGeom prst="rect">
            <a:avLst/>
          </a:prstGeom>
        </p:spPr>
      </p:pic>
    </p:spTree>
    <p:extLst>
      <p:ext uri="{BB962C8B-B14F-4D97-AF65-F5344CB8AC3E}">
        <p14:creationId xmlns:p14="http://schemas.microsoft.com/office/powerpoint/2010/main" val="53200796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2" name="Картина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7375" y="1148620"/>
            <a:ext cx="8477250" cy="4560761"/>
          </a:xfrm>
          <a:prstGeom prst="rect">
            <a:avLst/>
          </a:prstGeom>
        </p:spPr>
      </p:pic>
    </p:spTree>
    <p:extLst>
      <p:ext uri="{BB962C8B-B14F-4D97-AF65-F5344CB8AC3E}">
        <p14:creationId xmlns:p14="http://schemas.microsoft.com/office/powerpoint/2010/main" val="342574077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42" y="0"/>
            <a:ext cx="11833516" cy="6858000"/>
          </a:xfrm>
          <a:prstGeom prst="rect">
            <a:avLst/>
          </a:prstGeom>
        </p:spPr>
      </p:pic>
    </p:spTree>
    <p:extLst>
      <p:ext uri="{BB962C8B-B14F-4D97-AF65-F5344CB8AC3E}">
        <p14:creationId xmlns:p14="http://schemas.microsoft.com/office/powerpoint/2010/main" val="369588216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6723658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30" y="0"/>
            <a:ext cx="12291461" cy="6881938"/>
          </a:xfrm>
          <a:prstGeom prst="rect">
            <a:avLst/>
          </a:prstGeom>
        </p:spPr>
      </p:pic>
    </p:spTree>
    <p:extLst>
      <p:ext uri="{BB962C8B-B14F-4D97-AF65-F5344CB8AC3E}">
        <p14:creationId xmlns:p14="http://schemas.microsoft.com/office/powerpoint/2010/main" val="318332157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Adaptation</a:t>
            </a:r>
            <a:endParaRPr lang="en-GB" dirty="0"/>
          </a:p>
        </p:txBody>
      </p:sp>
    </p:spTree>
    <p:extLst>
      <p:ext uri="{BB962C8B-B14F-4D97-AF65-F5344CB8AC3E}">
        <p14:creationId xmlns:p14="http://schemas.microsoft.com/office/powerpoint/2010/main" val="354170212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plan</a:t>
            </a:r>
            <a:endParaRPr lang="en-GB" dirty="0"/>
          </a:p>
        </p:txBody>
      </p:sp>
      <p:sp>
        <p:nvSpPr>
          <p:cNvPr id="3" name="Content Placeholder 2"/>
          <p:cNvSpPr>
            <a:spLocks noGrp="1"/>
          </p:cNvSpPr>
          <p:nvPr>
            <p:ph idx="1"/>
          </p:nvPr>
        </p:nvSpPr>
        <p:spPr/>
        <p:txBody>
          <a:bodyPr/>
          <a:lstStyle/>
          <a:p>
            <a:r>
              <a:rPr lang="en-US" dirty="0"/>
              <a:t>Base terms</a:t>
            </a:r>
          </a:p>
          <a:p>
            <a:r>
              <a:rPr lang="en-US" dirty="0"/>
              <a:t>Presentation</a:t>
            </a:r>
          </a:p>
          <a:p>
            <a:r>
              <a:rPr lang="en-US" dirty="0"/>
              <a:t>Break</a:t>
            </a:r>
          </a:p>
          <a:p>
            <a:r>
              <a:rPr lang="en-US" dirty="0"/>
              <a:t>Workshop</a:t>
            </a:r>
            <a:endParaRPr lang="en-GB" dirty="0"/>
          </a:p>
        </p:txBody>
      </p:sp>
    </p:spTree>
    <p:extLst>
      <p:ext uri="{BB962C8B-B14F-4D97-AF65-F5344CB8AC3E}">
        <p14:creationId xmlns:p14="http://schemas.microsoft.com/office/powerpoint/2010/main" val="309453779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0E10"/>
        </a:solidFill>
        <a:effectLst/>
      </p:bgPr>
    </p:bg>
    <p:spTree>
      <p:nvGrpSpPr>
        <p:cNvPr id="1" name=""/>
        <p:cNvGrpSpPr/>
        <p:nvPr/>
      </p:nvGrpSpPr>
      <p:grpSpPr>
        <a:xfrm>
          <a:off x="0" y="0"/>
          <a:ext cx="0" cy="0"/>
          <a:chOff x="0" y="0"/>
          <a:chExt cx="0" cy="0"/>
        </a:xfrm>
      </p:grpSpPr>
      <p:pic>
        <p:nvPicPr>
          <p:cNvPr id="2" name="Картина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535" y="0"/>
            <a:ext cx="23181071" cy="19223817"/>
          </a:xfrm>
          <a:prstGeom prst="rect">
            <a:avLst/>
          </a:prstGeom>
        </p:spPr>
      </p:pic>
      <p:pic>
        <p:nvPicPr>
          <p:cNvPr id="3" name="Картина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00" y="327508"/>
            <a:ext cx="10998200" cy="6202985"/>
          </a:xfrm>
          <a:prstGeom prst="rect">
            <a:avLst/>
          </a:prstGeom>
        </p:spPr>
      </p:pic>
    </p:spTree>
    <p:extLst>
      <p:ext uri="{BB962C8B-B14F-4D97-AF65-F5344CB8AC3E}">
        <p14:creationId xmlns:p14="http://schemas.microsoft.com/office/powerpoint/2010/main" val="372570265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1405F"/>
        </a:solidFill>
        <a:effectLst/>
      </p:bgPr>
    </p:bg>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602" y="0"/>
            <a:ext cx="9906796" cy="12387629"/>
          </a:xfrm>
          <a:prstGeom prst="rect">
            <a:avLst/>
          </a:prstGeom>
        </p:spPr>
      </p:pic>
      <p:pic>
        <p:nvPicPr>
          <p:cNvPr id="3" name="Картина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573" y="1230270"/>
            <a:ext cx="10004854" cy="5627730"/>
          </a:xfrm>
          <a:prstGeom prst="rect">
            <a:avLst/>
          </a:prstGeom>
        </p:spPr>
      </p:pic>
    </p:spTree>
    <p:extLst>
      <p:ext uri="{BB962C8B-B14F-4D97-AF65-F5344CB8AC3E}">
        <p14:creationId xmlns:p14="http://schemas.microsoft.com/office/powerpoint/2010/main" val="15153644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1901" y="-619698"/>
            <a:ext cx="7068199" cy="9412486"/>
          </a:xfrm>
          <a:prstGeom prst="rect">
            <a:avLst/>
          </a:prstGeom>
        </p:spPr>
      </p:pic>
      <p:pic>
        <p:nvPicPr>
          <p:cNvPr id="2" name="Картина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9451" y="542259"/>
            <a:ext cx="10273099" cy="5773482"/>
          </a:xfrm>
          <a:prstGeom prst="rect">
            <a:avLst/>
          </a:prstGeom>
        </p:spPr>
      </p:pic>
    </p:spTree>
    <p:extLst>
      <p:ext uri="{BB962C8B-B14F-4D97-AF65-F5344CB8AC3E}">
        <p14:creationId xmlns:p14="http://schemas.microsoft.com/office/powerpoint/2010/main" val="125609589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A3A3A3"/>
        </a:solidFill>
        <a:effectLst/>
      </p:bgPr>
    </p:bg>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2643" y="-31199"/>
            <a:ext cx="7746714" cy="6920398"/>
          </a:xfrm>
          <a:prstGeom prst="rect">
            <a:avLst/>
          </a:prstGeom>
        </p:spPr>
      </p:pic>
    </p:spTree>
    <p:extLst>
      <p:ext uri="{BB962C8B-B14F-4D97-AF65-F5344CB8AC3E}">
        <p14:creationId xmlns:p14="http://schemas.microsoft.com/office/powerpoint/2010/main" val="219045485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BDB1A5"/>
        </a:solidFill>
        <a:effectLst/>
      </p:bgPr>
    </p:bg>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181" y="-358594"/>
            <a:ext cx="5465638" cy="7287517"/>
          </a:xfrm>
          <a:prstGeom prst="rect">
            <a:avLst/>
          </a:prstGeom>
        </p:spPr>
      </p:pic>
    </p:spTree>
    <p:extLst>
      <p:ext uri="{BB962C8B-B14F-4D97-AF65-F5344CB8AC3E}">
        <p14:creationId xmlns:p14="http://schemas.microsoft.com/office/powerpoint/2010/main" val="378968128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3F4"/>
        </a:solidFill>
        <a:effectLst/>
      </p:bgPr>
    </p:bg>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0"/>
            <a:ext cx="4572000" cy="6858000"/>
          </a:xfrm>
          <a:prstGeom prst="rect">
            <a:avLst/>
          </a:prstGeom>
        </p:spPr>
      </p:pic>
    </p:spTree>
    <p:extLst>
      <p:ext uri="{BB962C8B-B14F-4D97-AF65-F5344CB8AC3E}">
        <p14:creationId xmlns:p14="http://schemas.microsoft.com/office/powerpoint/2010/main" val="24850432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538820"/>
            <a:ext cx="12191999" cy="7935641"/>
          </a:xfrm>
          <a:prstGeom prst="rect">
            <a:avLst/>
          </a:prstGeom>
        </p:spPr>
      </p:pic>
    </p:spTree>
    <p:extLst>
      <p:ext uri="{BB962C8B-B14F-4D97-AF65-F5344CB8AC3E}">
        <p14:creationId xmlns:p14="http://schemas.microsoft.com/office/powerpoint/2010/main" val="9385113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193829857"/>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302" y="0"/>
            <a:ext cx="11043397" cy="6858000"/>
          </a:xfrm>
          <a:prstGeom prst="rect">
            <a:avLst/>
          </a:prstGeom>
        </p:spPr>
      </p:pic>
    </p:spTree>
    <p:extLst>
      <p:ext uri="{BB962C8B-B14F-4D97-AF65-F5344CB8AC3E}">
        <p14:creationId xmlns:p14="http://schemas.microsoft.com/office/powerpoint/2010/main" val="269545279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Картина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142999"/>
            <a:ext cx="12191999" cy="9143999"/>
          </a:xfrm>
          <a:prstGeom prst="rect">
            <a:avLst/>
          </a:prstGeom>
        </p:spPr>
      </p:pic>
    </p:spTree>
    <p:extLst>
      <p:ext uri="{BB962C8B-B14F-4D97-AF65-F5344CB8AC3E}">
        <p14:creationId xmlns:p14="http://schemas.microsoft.com/office/powerpoint/2010/main" val="177135340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Responsive Web Design</a:t>
            </a:r>
            <a:endParaRPr lang="en-GB" dirty="0"/>
          </a:p>
        </p:txBody>
      </p:sp>
      <p:sp>
        <p:nvSpPr>
          <p:cNvPr id="3" name="Content Placeholder 2"/>
          <p:cNvSpPr>
            <a:spLocks noGrp="1"/>
          </p:cNvSpPr>
          <p:nvPr>
            <p:ph idx="1"/>
          </p:nvPr>
        </p:nvSpPr>
        <p:spPr/>
        <p:txBody>
          <a:bodyPr/>
          <a:lstStyle/>
          <a:p>
            <a:pPr marL="0" indent="0">
              <a:buNone/>
            </a:pPr>
            <a:r>
              <a:rPr lang="en-US" b="1" dirty="0"/>
              <a:t>Responsive web design</a:t>
            </a:r>
            <a:r>
              <a:rPr lang="en-US" dirty="0"/>
              <a:t> (</a:t>
            </a:r>
            <a:r>
              <a:rPr lang="en-US" b="1" dirty="0"/>
              <a:t>RWD</a:t>
            </a:r>
            <a:r>
              <a:rPr lang="en-US" dirty="0"/>
              <a:t>) is an approach to web design aimed at crafting sites to provide an optimal viewing and interaction experience—easy reading and navigation with a minimum of resizing, panning, and scrolling—across a wide range of devices (from desktop computer monitors to mobile phones).</a:t>
            </a:r>
          </a:p>
        </p:txBody>
      </p:sp>
    </p:spTree>
    <p:extLst>
      <p:ext uri="{BB962C8B-B14F-4D97-AF65-F5344CB8AC3E}">
        <p14:creationId xmlns:p14="http://schemas.microsoft.com/office/powerpoint/2010/main" val="324866489"/>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Картина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59" y="-17980"/>
            <a:ext cx="13787918" cy="6893960"/>
          </a:xfrm>
          <a:prstGeom prst="rect">
            <a:avLst/>
          </a:prstGeom>
        </p:spPr>
      </p:pic>
    </p:spTree>
    <p:extLst>
      <p:ext uri="{BB962C8B-B14F-4D97-AF65-F5344CB8AC3E}">
        <p14:creationId xmlns:p14="http://schemas.microsoft.com/office/powerpoint/2010/main" val="425593774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newswire.com/blog/wp-content/uploads/2014/12/How-to-Write-a-Press-Release-Summary-and-Why-It-Mat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89126" cy="825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034419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42534"/>
            <a:ext cx="12192000" cy="8128000"/>
          </a:xfrm>
          <a:prstGeom prst="rect">
            <a:avLst/>
          </a:prstGeom>
        </p:spPr>
      </p:pic>
    </p:spTree>
    <p:extLst>
      <p:ext uri="{BB962C8B-B14F-4D97-AF65-F5344CB8AC3E}">
        <p14:creationId xmlns:p14="http://schemas.microsoft.com/office/powerpoint/2010/main" val="125162186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WORKSHOP!</a:t>
            </a:r>
            <a:endParaRPr lang="en-GB" dirty="0"/>
          </a:p>
        </p:txBody>
      </p:sp>
      <p:sp>
        <p:nvSpPr>
          <p:cNvPr id="3" name="Content Placeholder 2"/>
          <p:cNvSpPr>
            <a:spLocks noGrp="1"/>
          </p:cNvSpPr>
          <p:nvPr>
            <p:ph idx="1"/>
          </p:nvPr>
        </p:nvSpPr>
        <p:spPr/>
        <p:txBody>
          <a:bodyPr/>
          <a:lstStyle/>
          <a:p>
            <a:pPr marL="0" indent="0">
              <a:buNone/>
            </a:pPr>
            <a:r>
              <a:rPr lang="en-US" dirty="0"/>
              <a:t>Featuring - Pen &amp; Paper!</a:t>
            </a:r>
          </a:p>
        </p:txBody>
      </p:sp>
    </p:spTree>
    <p:extLst>
      <p:ext uri="{BB962C8B-B14F-4D97-AF65-F5344CB8AC3E}">
        <p14:creationId xmlns:p14="http://schemas.microsoft.com/office/powerpoint/2010/main" val="3999067696"/>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лавие 1"/>
          <p:cNvSpPr>
            <a:spLocks noGrp="1"/>
          </p:cNvSpPr>
          <p:nvPr>
            <p:ph type="title"/>
          </p:nvPr>
        </p:nvSpPr>
        <p:spPr/>
        <p:txBody>
          <a:bodyPr/>
          <a:lstStyle/>
          <a:p>
            <a:r>
              <a:rPr lang="en-US" dirty="0"/>
              <a:t>Build Invoice form</a:t>
            </a:r>
            <a:endParaRPr lang="bg-BG" dirty="0"/>
          </a:p>
        </p:txBody>
      </p:sp>
      <p:sp>
        <p:nvSpPr>
          <p:cNvPr id="3" name="Контейнер за съдържание 2"/>
          <p:cNvSpPr>
            <a:spLocks noGrp="1"/>
          </p:cNvSpPr>
          <p:nvPr>
            <p:ph idx="1"/>
          </p:nvPr>
        </p:nvSpPr>
        <p:spPr/>
        <p:txBody>
          <a:bodyPr/>
          <a:lstStyle/>
          <a:p>
            <a:pPr marL="514350" indent="-514350">
              <a:buAutoNum type="arabicPeriod"/>
            </a:pPr>
            <a:r>
              <a:rPr lang="en-US" dirty="0"/>
              <a:t>Adapts to screen size</a:t>
            </a:r>
          </a:p>
          <a:p>
            <a:pPr marL="514350" indent="-514350">
              <a:buAutoNum type="arabicPeriod"/>
            </a:pPr>
            <a:r>
              <a:rPr lang="en-US" dirty="0"/>
              <a:t>Accessible to users with no experience in filling one before</a:t>
            </a:r>
            <a:endParaRPr lang="bg-BG" dirty="0"/>
          </a:p>
        </p:txBody>
      </p:sp>
    </p:spTree>
    <p:extLst>
      <p:ext uri="{BB962C8B-B14F-4D97-AF65-F5344CB8AC3E}">
        <p14:creationId xmlns:p14="http://schemas.microsoft.com/office/powerpoint/2010/main" val="42280155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6913" y="0"/>
            <a:ext cx="8678174" cy="6858000"/>
          </a:xfrm>
          <a:prstGeom prst="rect">
            <a:avLst/>
          </a:prstGeom>
        </p:spPr>
      </p:pic>
    </p:spTree>
    <p:extLst>
      <p:ext uri="{BB962C8B-B14F-4D97-AF65-F5344CB8AC3E}">
        <p14:creationId xmlns:p14="http://schemas.microsoft.com/office/powerpoint/2010/main" val="353254693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Usability</a:t>
            </a:r>
            <a:endParaRPr lang="en-GB" dirty="0"/>
          </a:p>
        </p:txBody>
      </p:sp>
      <p:sp>
        <p:nvSpPr>
          <p:cNvPr id="3" name="Content Placeholder 2"/>
          <p:cNvSpPr>
            <a:spLocks noGrp="1"/>
          </p:cNvSpPr>
          <p:nvPr>
            <p:ph idx="1"/>
          </p:nvPr>
        </p:nvSpPr>
        <p:spPr/>
        <p:txBody>
          <a:bodyPr/>
          <a:lstStyle/>
          <a:p>
            <a:pPr marL="0" indent="0">
              <a:buNone/>
            </a:pPr>
            <a:r>
              <a:rPr lang="en-US" b="1" dirty="0"/>
              <a:t>Usability</a:t>
            </a:r>
            <a:r>
              <a:rPr lang="en-US" dirty="0"/>
              <a:t> is the ease of use and learnability of a human-made object.</a:t>
            </a:r>
            <a:endParaRPr lang="en-GB" dirty="0"/>
          </a:p>
        </p:txBody>
      </p:sp>
    </p:spTree>
    <p:extLst>
      <p:ext uri="{BB962C8B-B14F-4D97-AF65-F5344CB8AC3E}">
        <p14:creationId xmlns:p14="http://schemas.microsoft.com/office/powerpoint/2010/main" val="3715760875"/>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5750"/>
            <a:ext cx="12192000" cy="7429500"/>
          </a:xfrm>
          <a:prstGeom prst="rect">
            <a:avLst/>
          </a:prstGeom>
        </p:spPr>
      </p:pic>
    </p:spTree>
    <p:extLst>
      <p:ext uri="{BB962C8B-B14F-4D97-AF65-F5344CB8AC3E}">
        <p14:creationId xmlns:p14="http://schemas.microsoft.com/office/powerpoint/2010/main" val="163798867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53" y="0"/>
            <a:ext cx="13324814" cy="6867219"/>
          </a:xfrm>
          <a:prstGeom prst="rect">
            <a:avLst/>
          </a:prstGeom>
        </p:spPr>
      </p:pic>
    </p:spTree>
    <p:extLst>
      <p:ext uri="{BB962C8B-B14F-4D97-AF65-F5344CB8AC3E}">
        <p14:creationId xmlns:p14="http://schemas.microsoft.com/office/powerpoint/2010/main" val="1395216380"/>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Accessibility</a:t>
            </a:r>
          </a:p>
        </p:txBody>
      </p:sp>
      <p:sp>
        <p:nvSpPr>
          <p:cNvPr id="3" name="Content Placeholder 2"/>
          <p:cNvSpPr>
            <a:spLocks noGrp="1"/>
          </p:cNvSpPr>
          <p:nvPr>
            <p:ph idx="1"/>
          </p:nvPr>
        </p:nvSpPr>
        <p:spPr/>
        <p:txBody>
          <a:bodyPr/>
          <a:lstStyle/>
          <a:p>
            <a:pPr marL="0" indent="0">
              <a:buNone/>
            </a:pPr>
            <a:r>
              <a:rPr lang="en-US" b="1" dirty="0"/>
              <a:t>Accessibility</a:t>
            </a:r>
            <a:r>
              <a:rPr lang="en-US" dirty="0"/>
              <a:t> refers to the design of products, devices, services, or environments for people with disabilities. The concept of accessible design ensures both "direct access" (i.e. unassisted) and "indirect access" meaning compatibility with a person's assistive technology.</a:t>
            </a:r>
            <a:endParaRPr lang="en-GB" dirty="0"/>
          </a:p>
        </p:txBody>
      </p:sp>
    </p:spTree>
    <p:extLst>
      <p:ext uri="{BB962C8B-B14F-4D97-AF65-F5344CB8AC3E}">
        <p14:creationId xmlns:p14="http://schemas.microsoft.com/office/powerpoint/2010/main" val="366559910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894</TotalTime>
  <Words>615</Words>
  <Application>Microsoft Office PowerPoint</Application>
  <PresentationFormat>Широк екран</PresentationFormat>
  <Paragraphs>123</Paragraphs>
  <Slides>44</Slides>
  <Notes>22</Notes>
  <HiddenSlides>0</HiddenSlides>
  <MMClips>0</MMClips>
  <ScaleCrop>false</ScaleCrop>
  <HeadingPairs>
    <vt:vector size="6" baseType="variant">
      <vt:variant>
        <vt:lpstr>Използвани шрифтове</vt:lpstr>
      </vt:variant>
      <vt:variant>
        <vt:i4>4</vt:i4>
      </vt:variant>
      <vt:variant>
        <vt:lpstr>Тема</vt:lpstr>
      </vt:variant>
      <vt:variant>
        <vt:i4>1</vt:i4>
      </vt:variant>
      <vt:variant>
        <vt:lpstr>Заглавия на слайдовете</vt:lpstr>
      </vt:variant>
      <vt:variant>
        <vt:i4>44</vt:i4>
      </vt:variant>
    </vt:vector>
  </HeadingPairs>
  <TitlesOfParts>
    <vt:vector size="49" baseType="lpstr">
      <vt:lpstr>Arial</vt:lpstr>
      <vt:lpstr>Calibri</vt:lpstr>
      <vt:lpstr>Calibri Light</vt:lpstr>
      <vt:lpstr>Wingdings</vt:lpstr>
      <vt:lpstr>Office Theme</vt:lpstr>
      <vt:lpstr>Responsive &amp; UX</vt:lpstr>
      <vt:lpstr>Презентация на PowerPoint</vt:lpstr>
      <vt:lpstr>The plan</vt:lpstr>
      <vt:lpstr>Responsive Web Design</vt:lpstr>
      <vt:lpstr>Презентация на PowerPoint</vt:lpstr>
      <vt:lpstr>Usability</vt:lpstr>
      <vt:lpstr>Презентация на PowerPoint</vt:lpstr>
      <vt:lpstr>Презентация на PowerPoint</vt:lpstr>
      <vt:lpstr>Accessibility</vt:lpstr>
      <vt:lpstr>Презентация на PowerPoint</vt:lpstr>
      <vt:lpstr>User experience</vt:lpstr>
      <vt:lpstr>Презентация на PowerPoint</vt:lpstr>
      <vt:lpstr>Презентация на PowerPoint</vt:lpstr>
      <vt:lpstr>Презентация на PowerPoint</vt:lpstr>
      <vt:lpstr>Презентация на PowerPoint</vt:lpstr>
      <vt:lpstr>Types of responsiveness</vt:lpstr>
      <vt:lpstr>User interaction</vt:lpstr>
      <vt:lpstr>Презентация на PowerPoint</vt:lpstr>
      <vt:lpstr>Презентация на PowerPoint</vt:lpstr>
      <vt:lpstr>Презентация на PowerPoint</vt:lpstr>
      <vt:lpstr>Perceived responsiveness</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Content Adaptation</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Презентация на PowerPoint</vt:lpstr>
      <vt:lpstr>THE WORKSHOP!</vt:lpstr>
      <vt:lpstr>Build Invoice form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“Responsive Design”</dc:title>
  <dc:creator>Martin Chaov</dc:creator>
  <cp:lastModifiedBy>Martin Chaov</cp:lastModifiedBy>
  <cp:revision>128</cp:revision>
  <dcterms:created xsi:type="dcterms:W3CDTF">2016-02-10T10:25:26Z</dcterms:created>
  <dcterms:modified xsi:type="dcterms:W3CDTF">2016-03-19T12:07:06Z</dcterms:modified>
</cp:coreProperties>
</file>